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789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4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3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60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6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00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8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2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52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2019. 04. 04.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87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aliasgharmanjotho11" TargetMode="External"/><Relationship Id="rId2" Type="http://schemas.openxmlformats.org/officeDocument/2006/relationships/hyperlink" Target="https://www.guru99.com/difference-compiler-vs-interpret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Java programozási </a:t>
            </a:r>
            <a:r>
              <a:rPr lang="hu-HU" dirty="0" err="1"/>
              <a:t>nyelvRől</a:t>
            </a:r>
            <a:endParaRPr lang="hu-HU" dirty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3205821" y="5042653"/>
            <a:ext cx="8767860" cy="1388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Balázs Katalin</a:t>
            </a:r>
          </a:p>
          <a:p>
            <a:r>
              <a:rPr lang="hu-HU" dirty="0" smtClean="0"/>
              <a:t>Marosvásárhely, 2019 </a:t>
            </a:r>
            <a:r>
              <a:rPr lang="hu-HU" dirty="0"/>
              <a:t>á</a:t>
            </a:r>
            <a:r>
              <a:rPr lang="hu-HU" dirty="0" smtClean="0"/>
              <a:t>prilis 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74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>
                <a:solidFill>
                  <a:srgbClr val="C00000"/>
                </a:solidFill>
              </a:rPr>
              <a:t>c</a:t>
            </a:r>
            <a:r>
              <a:rPr lang="hu-HU" sz="3000" dirty="0" smtClean="0">
                <a:solidFill>
                  <a:srgbClr val="C00000"/>
                </a:solidFill>
              </a:rPr>
              <a:t>. Változók, operátorok, kifejezések</a:t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626669"/>
            <a:ext cx="9872871" cy="44693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spcAft>
                <a:spcPts val="1800"/>
              </a:spcAft>
              <a:buNone/>
            </a:pPr>
            <a:r>
              <a:rPr lang="hu-HU" sz="2400" dirty="0" smtClean="0">
                <a:solidFill>
                  <a:schemeClr val="accent3">
                    <a:lumMod val="50000"/>
                  </a:schemeClr>
                </a:solidFill>
              </a:rPr>
              <a:t>// Egy példaprogram</a:t>
            </a:r>
            <a:endParaRPr lang="hu-HU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b="1" dirty="0" err="1">
                <a:solidFill>
                  <a:schemeClr val="accent4">
                    <a:lumMod val="50000"/>
                  </a:schemeClr>
                </a:solidFill>
              </a:rPr>
              <a:t>public</a:t>
            </a:r>
            <a:r>
              <a:rPr lang="hu-HU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b="1" dirty="0" err="1">
                <a:solidFill>
                  <a:schemeClr val="accent4">
                    <a:lumMod val="50000"/>
                  </a:schemeClr>
                </a:solidFill>
              </a:rPr>
              <a:t>class</a:t>
            </a:r>
            <a:r>
              <a:rPr lang="hu-HU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accent4">
                    <a:lumMod val="50000"/>
                  </a:schemeClr>
                </a:solidFill>
              </a:rPr>
              <a:t>BasicsDemo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 {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public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static void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main(String[]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args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) {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			int</a:t>
            </a:r>
            <a:r>
              <a:rPr lang="hu-HU" b="1" dirty="0" smtClean="0"/>
              <a:t> 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sum =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0;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for</a:t>
            </a:r>
            <a:r>
              <a:rPr lang="en-US" b="1" dirty="0" smtClean="0"/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US" b="1" dirty="0"/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current = 1; current &lt;= 10; current++) {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	sum 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+= </a:t>
            </a:r>
            <a:r>
              <a:rPr lang="hu-HU" sz="2400" dirty="0" err="1">
                <a:solidFill>
                  <a:schemeClr val="accent4">
                    <a:lumMod val="50000"/>
                  </a:schemeClr>
                </a:solidFill>
              </a:rPr>
              <a:t>current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}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System.out.println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("Sum = " + sum);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}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}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24467"/>
          </a:xfrm>
        </p:spPr>
        <p:txBody>
          <a:bodyPr/>
          <a:lstStyle/>
          <a:p>
            <a:r>
              <a:rPr lang="hu-HU" dirty="0" smtClean="0"/>
              <a:t>Adattípusok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40" y="1498600"/>
            <a:ext cx="10951015" cy="3401907"/>
          </a:xfrm>
        </p:spPr>
      </p:pic>
      <p:sp>
        <p:nvSpPr>
          <p:cNvPr id="5" name="Szövegdoboz 4"/>
          <p:cNvSpPr txBox="1"/>
          <p:nvPr/>
        </p:nvSpPr>
        <p:spPr>
          <a:xfrm>
            <a:off x="831426" y="5173134"/>
            <a:ext cx="5274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chemeClr val="accent4">
                    <a:lumMod val="50000"/>
                  </a:schemeClr>
                </a:solidFill>
              </a:rPr>
              <a:t>Referencia típus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: tömbök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osztályok és interfészek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266" y="5015906"/>
            <a:ext cx="4637912" cy="722802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6688667" y="5926667"/>
            <a:ext cx="4723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/>
              <a:t>[] </a:t>
            </a:r>
            <a:r>
              <a:rPr lang="en-US" dirty="0" err="1"/>
              <a:t>intArray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 err="1"/>
              <a:t>intArray</a:t>
            </a:r>
            <a:r>
              <a:rPr lang="en-US" dirty="0"/>
              <a:t>[10];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12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17600"/>
          </a:xfrm>
        </p:spPr>
        <p:txBody>
          <a:bodyPr/>
          <a:lstStyle/>
          <a:p>
            <a:r>
              <a:rPr lang="hu-HU" dirty="0" smtClean="0"/>
              <a:t>Változó nevek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4267" y="1608667"/>
            <a:ext cx="10854265" cy="448733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45720" indent="0">
              <a:buNone/>
            </a:pPr>
            <a:r>
              <a:rPr lang="hu-HU" sz="2400" dirty="0">
                <a:solidFill>
                  <a:srgbClr val="FF0000"/>
                </a:solidFill>
              </a:rPr>
              <a:t>A </a:t>
            </a:r>
            <a:r>
              <a:rPr lang="hu-HU" sz="2400" dirty="0" smtClean="0">
                <a:solidFill>
                  <a:srgbClr val="FF0000"/>
                </a:solidFill>
              </a:rPr>
              <a:t>változónév:</a:t>
            </a:r>
            <a:endParaRPr lang="hu-HU" sz="2400" dirty="0">
              <a:solidFill>
                <a:srgbClr val="FF0000"/>
              </a:solidFill>
            </a:endParaRPr>
          </a:p>
          <a:p>
            <a:pPr marL="627063" indent="-182563"/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Tetszőlegesen </a:t>
            </a: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hosszú Unicode karaktersorozat, az első karakter csak betű lehet</a:t>
            </a:r>
          </a:p>
          <a:p>
            <a:pPr marL="627063" indent="-182563"/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Nem lehet foglalt szó, logikai </a:t>
            </a:r>
            <a:r>
              <a:rPr lang="hu-HU" dirty="0" smtClean="0">
                <a:solidFill>
                  <a:schemeClr val="accent4">
                    <a:lumMod val="50000"/>
                  </a:schemeClr>
                </a:solidFill>
              </a:rPr>
              <a:t>literál </a:t>
            </a: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hu-HU" i="1" dirty="0" err="1">
                <a:solidFill>
                  <a:schemeClr val="accent4">
                    <a:lumMod val="50000"/>
                  </a:schemeClr>
                </a:solidFill>
              </a:rPr>
              <a:t>true</a:t>
            </a: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 vagy </a:t>
            </a:r>
            <a:r>
              <a:rPr lang="hu-HU" i="1" dirty="0" err="1">
                <a:solidFill>
                  <a:schemeClr val="accent4">
                    <a:lumMod val="50000"/>
                  </a:schemeClr>
                </a:solidFill>
              </a:rPr>
              <a:t>false</a:t>
            </a: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) vagy </a:t>
            </a:r>
            <a:r>
              <a:rPr lang="hu-HU" i="1" dirty="0">
                <a:solidFill>
                  <a:schemeClr val="accent4">
                    <a:lumMod val="50000"/>
                  </a:schemeClr>
                </a:solidFill>
              </a:rPr>
              <a:t>null</a:t>
            </a:r>
          </a:p>
          <a:p>
            <a:pPr marL="627063" indent="-182563"/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Egyedinek kell lennie az érvényességi tartományban</a:t>
            </a:r>
          </a:p>
          <a:p>
            <a:pPr marL="45720" indent="0">
              <a:buNone/>
            </a:pPr>
            <a:endParaRPr lang="hu-HU" dirty="0" smtClean="0"/>
          </a:p>
          <a:p>
            <a:pPr marL="45720" indent="0">
              <a:buNone/>
            </a:pPr>
            <a:r>
              <a:rPr lang="hu-HU" sz="2400" dirty="0">
                <a:solidFill>
                  <a:srgbClr val="FF0000"/>
                </a:solidFill>
              </a:rPr>
              <a:t>Konvenció:  </a:t>
            </a:r>
            <a:r>
              <a:rPr lang="hu-HU" dirty="0" smtClean="0"/>
              <a:t>	</a:t>
            </a: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- a változónév kisbetűvel kezdődik, </a:t>
            </a:r>
            <a:r>
              <a:rPr lang="hu-HU" i="1" dirty="0" err="1">
                <a:solidFill>
                  <a:srgbClr val="FF0000"/>
                </a:solidFill>
              </a:rPr>
              <a:t>camel</a:t>
            </a:r>
            <a:r>
              <a:rPr lang="hu-HU" i="1" dirty="0">
                <a:solidFill>
                  <a:srgbClr val="FF0000"/>
                </a:solidFill>
              </a:rPr>
              <a:t> </a:t>
            </a:r>
            <a:r>
              <a:rPr lang="hu-HU" i="1" dirty="0" err="1">
                <a:solidFill>
                  <a:srgbClr val="FF0000"/>
                </a:solidFill>
              </a:rPr>
              <a:t>case</a:t>
            </a:r>
            <a:endParaRPr lang="hu-HU" i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		- osztálynév nagybetűvel kezdődik</a:t>
            </a:r>
          </a:p>
          <a:p>
            <a:pPr marL="45720" indent="0">
              <a:buNone/>
            </a:pPr>
            <a:r>
              <a:rPr lang="hu-HU" dirty="0">
                <a:solidFill>
                  <a:schemeClr val="accent4">
                    <a:lumMod val="50000"/>
                  </a:schemeClr>
                </a:solidFill>
              </a:rPr>
              <a:t>		- állandó értékű változók neve csupa nagybetűs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855" y="3225800"/>
            <a:ext cx="2370665" cy="195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41400"/>
          </a:xfrm>
        </p:spPr>
        <p:txBody>
          <a:bodyPr/>
          <a:lstStyle/>
          <a:p>
            <a:r>
              <a:rPr lang="hu-HU" dirty="0" smtClean="0"/>
              <a:t>Érvényességi tartomány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8813" y="1651000"/>
            <a:ext cx="6114254" cy="415185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85800" y="2497667"/>
            <a:ext cx="44205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accent4">
                    <a:lumMod val="50000"/>
                  </a:schemeClr>
                </a:solidFill>
              </a:rPr>
              <a:t>Tagváltozók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accent4">
                    <a:lumMod val="50000"/>
                  </a:schemeClr>
                </a:solidFill>
              </a:rPr>
              <a:t>Lokális változók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accent4">
                    <a:lumMod val="50000"/>
                  </a:schemeClr>
                </a:solidFill>
              </a:rPr>
              <a:t>Metódusok formális paraméterei</a:t>
            </a:r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accent4">
                    <a:lumMod val="50000"/>
                  </a:schemeClr>
                </a:solidFill>
              </a:rPr>
              <a:t>Kivételkezelő paraméterek</a:t>
            </a:r>
          </a:p>
        </p:txBody>
      </p:sp>
    </p:spTree>
    <p:extLst>
      <p:ext uri="{BB962C8B-B14F-4D97-AF65-F5344CB8AC3E}">
        <p14:creationId xmlns:p14="http://schemas.microsoft.com/office/powerpoint/2010/main" val="12199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Operátorok,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826393"/>
            <a:ext cx="9872871" cy="4038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hu-HU" sz="28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Példaprogramok:</a:t>
            </a:r>
          </a:p>
          <a:p>
            <a:pPr marL="685800" indent="-457200">
              <a:buSzPct val="90000"/>
              <a:buFont typeface="+mj-lt"/>
              <a:buAutoNum type="arabicPeriod"/>
            </a:pPr>
            <a:r>
              <a:rPr lang="hu-HU" dirty="0"/>
              <a:t>	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karakterláncok összefűzése: „vonalzó” sorozat </a:t>
            </a:r>
          </a:p>
          <a:p>
            <a:pPr marL="685800" indent="-457200">
              <a:buSzPct val="90000"/>
              <a:buFont typeface="+mj-lt"/>
              <a:buAutoNum type="arabicPeriod"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aritmetikai műveletek (szorzás/osztás) gyakorlása	</a:t>
            </a:r>
          </a:p>
          <a:p>
            <a:pPr marL="685800" indent="-457200">
              <a:buSzPct val="90000"/>
              <a:buFont typeface="+mj-lt"/>
              <a:buAutoNum type="arabicPeriod"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másodfokú egyenlet megoldása</a:t>
            </a:r>
          </a:p>
          <a:p>
            <a:pPr marL="685800" indent="-457200">
              <a:buSzPct val="90000"/>
              <a:buFont typeface="+mj-lt"/>
              <a:buAutoNum type="arabicPeriod"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szökőév vizsgálata</a:t>
            </a:r>
          </a:p>
          <a:p>
            <a:pPr marL="685800" indent="-457200">
              <a:buSzPct val="90000"/>
              <a:buFont typeface="+mj-lt"/>
              <a:buAutoNum type="arabicPeriod"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véletlenszámok generálása</a:t>
            </a:r>
          </a:p>
          <a:p>
            <a:pPr marL="45720" indent="0">
              <a:buNone/>
            </a:pPr>
            <a:r>
              <a:rPr lang="hu-HU" dirty="0"/>
              <a:t>	</a:t>
            </a:r>
            <a:endParaRPr lang="hu-HU" dirty="0" smtClean="0"/>
          </a:p>
          <a:p>
            <a:pPr marL="4572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21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17069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>
                <a:solidFill>
                  <a:srgbClr val="C00000"/>
                </a:solidFill>
              </a:rPr>
              <a:t>d</a:t>
            </a:r>
            <a:r>
              <a:rPr lang="hu-HU" sz="3000" dirty="0" smtClean="0">
                <a:solidFill>
                  <a:srgbClr val="C00000"/>
                </a:solidFill>
              </a:rPr>
              <a:t>. Utasítások</a:t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5649" y="1655545"/>
            <a:ext cx="9872871" cy="439874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endParaRPr lang="hu-HU" sz="24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Példaprogramok:</a:t>
            </a:r>
          </a:p>
          <a:p>
            <a:pPr marL="685800" indent="-457200">
              <a:buSzPct val="90000"/>
              <a:buFont typeface="+mj-lt"/>
              <a:buAutoNum type="arabicPeriod"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pénzfeldobás</a:t>
            </a:r>
          </a:p>
          <a:p>
            <a:pPr marL="625475" indent="-396875">
              <a:buSzPct val="90000"/>
              <a:buFont typeface="+mj-lt"/>
              <a:buAutoNum type="arabicPeriod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kettő hatványainak előállítása</a:t>
            </a:r>
          </a:p>
          <a:p>
            <a:pPr marL="625475" indent="-396875">
              <a:buSzPct val="90000"/>
              <a:buFont typeface="+mj-lt"/>
              <a:buAutoNum type="arabicPeriod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az </a:t>
            </a:r>
            <a:r>
              <a:rPr lang="hu-HU" sz="2800" i="1" dirty="0" smtClean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-ik harmonikus szám meghatározása</a:t>
            </a:r>
          </a:p>
          <a:p>
            <a:pPr marL="625475" indent="-396875">
              <a:buSzPct val="90000"/>
              <a:buFont typeface="+mj-lt"/>
              <a:buAutoNum type="arabicPeriod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számrendszeri átalakítás</a:t>
            </a:r>
          </a:p>
          <a:p>
            <a:pPr marL="625475" indent="-396875">
              <a:buSzPct val="90000"/>
              <a:buFont typeface="+mj-lt"/>
              <a:buAutoNum type="arabicPeriod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törzstényezőkre bontás</a:t>
            </a: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hu-H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7467" y="1905000"/>
            <a:ext cx="10414000" cy="3302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hu-HU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Simon Károly</a:t>
            </a:r>
            <a:r>
              <a:rPr lang="hu-HU" dirty="0" smtClean="0"/>
              <a:t>: </a:t>
            </a:r>
            <a:r>
              <a:rPr lang="hu-HU" i="1" dirty="0" smtClean="0"/>
              <a:t>A Java programozás alapjai</a:t>
            </a:r>
          </a:p>
          <a:p>
            <a:r>
              <a:rPr lang="en-US" dirty="0">
                <a:solidFill>
                  <a:srgbClr val="002060"/>
                </a:solidFill>
              </a:rPr>
              <a:t>Sedgewick R., Wayne K. </a:t>
            </a:r>
            <a:r>
              <a:rPr lang="en-US" dirty="0"/>
              <a:t>- </a:t>
            </a:r>
            <a:r>
              <a:rPr lang="en-US" i="1" dirty="0"/>
              <a:t>Introduction to Programming in Java, 2nd edition </a:t>
            </a:r>
            <a:r>
              <a:rPr lang="en-US" i="1" dirty="0" smtClean="0"/>
              <a:t>– 2017</a:t>
            </a:r>
            <a:endParaRPr lang="hu-HU" i="1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Nagy Gusztáv</a:t>
            </a:r>
            <a:r>
              <a:rPr lang="hu-HU" dirty="0" smtClean="0"/>
              <a:t> – </a:t>
            </a:r>
            <a:r>
              <a:rPr lang="hu-HU" i="1" dirty="0" smtClean="0"/>
              <a:t>Java programozás– 2007</a:t>
            </a:r>
          </a:p>
          <a:p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www.guru99.com/difference-compiler-vs-interpreter.html</a:t>
            </a:r>
            <a:endParaRPr lang="hu-HU" dirty="0" smtClean="0"/>
          </a:p>
          <a:p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www.slideshare.net/aliasgharmanjotho11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59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A Java programozási nyelv alapjai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884145"/>
            <a:ext cx="9872871" cy="40386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en-US" sz="3000" dirty="0" err="1">
                <a:solidFill>
                  <a:srgbClr val="C00000"/>
                </a:solidFill>
              </a:rPr>
              <a:t>Még</a:t>
            </a:r>
            <a:r>
              <a:rPr lang="en-US" sz="3000" dirty="0">
                <a:solidFill>
                  <a:srgbClr val="C00000"/>
                </a:solidFill>
              </a:rPr>
              <a:t> </a:t>
            </a:r>
            <a:r>
              <a:rPr lang="en-US" sz="3000" dirty="0" err="1">
                <a:solidFill>
                  <a:srgbClr val="C00000"/>
                </a:solidFill>
              </a:rPr>
              <a:t>egyszer</a:t>
            </a:r>
            <a:r>
              <a:rPr lang="en-US" sz="3000" dirty="0">
                <a:solidFill>
                  <a:srgbClr val="C00000"/>
                </a:solidFill>
              </a:rPr>
              <a:t> a </a:t>
            </a:r>
            <a:r>
              <a:rPr lang="en-US" sz="3000" i="1" dirty="0">
                <a:solidFill>
                  <a:srgbClr val="C00000"/>
                </a:solidFill>
              </a:rPr>
              <a:t>HelloWorld</a:t>
            </a:r>
            <a:r>
              <a:rPr lang="en-US" sz="3000" dirty="0">
                <a:solidFill>
                  <a:srgbClr val="C00000"/>
                </a:solidFill>
              </a:rPr>
              <a:t> </a:t>
            </a:r>
            <a:r>
              <a:rPr lang="en-US" sz="3000" dirty="0" err="1">
                <a:solidFill>
                  <a:srgbClr val="C00000"/>
                </a:solidFill>
              </a:rPr>
              <a:t>programról</a:t>
            </a:r>
            <a:endParaRPr lang="hu-HU" sz="3000" dirty="0">
              <a:solidFill>
                <a:srgbClr val="C00000"/>
              </a:solidFill>
            </a:endParaRP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>
                <a:solidFill>
                  <a:srgbClr val="C00000"/>
                </a:solidFill>
              </a:rPr>
              <a:t>Az objektumorientált </a:t>
            </a:r>
            <a:r>
              <a:rPr lang="hu-HU" sz="3000" dirty="0" smtClean="0">
                <a:solidFill>
                  <a:srgbClr val="C00000"/>
                </a:solidFill>
              </a:rPr>
              <a:t>programozásról</a:t>
            </a:r>
            <a:endParaRPr lang="hu-HU" sz="3000" dirty="0">
              <a:solidFill>
                <a:srgbClr val="C00000"/>
              </a:solidFill>
            </a:endParaRP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>
                <a:solidFill>
                  <a:srgbClr val="C00000"/>
                </a:solidFill>
              </a:rPr>
              <a:t>Változók, operátorok, kifejezések</a:t>
            </a: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>
                <a:solidFill>
                  <a:srgbClr val="C00000"/>
                </a:solidFill>
              </a:rPr>
              <a:t>Utasítások</a:t>
            </a:r>
          </a:p>
          <a:p>
            <a:pPr marL="502920" indent="-457200">
              <a:buFont typeface="+mj-lt"/>
              <a:buAutoNum type="alphaLcPeriod"/>
            </a:pPr>
            <a:endParaRPr lang="hu-HU" b="1" dirty="0"/>
          </a:p>
          <a:p>
            <a:pPr marL="502920" indent="-457200">
              <a:buFont typeface="+mj-lt"/>
              <a:buAutoNum type="alphaLcPeriod"/>
            </a:pP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2571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a. </a:t>
            </a:r>
            <a:r>
              <a:rPr lang="en-US" sz="3000" dirty="0" err="1" smtClean="0">
                <a:solidFill>
                  <a:srgbClr val="C00000"/>
                </a:solidFill>
              </a:rPr>
              <a:t>Még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egyszer</a:t>
            </a:r>
            <a:r>
              <a:rPr lang="en-US" sz="3000" dirty="0" smtClean="0">
                <a:solidFill>
                  <a:srgbClr val="C00000"/>
                </a:solidFill>
              </a:rPr>
              <a:t> a </a:t>
            </a:r>
            <a:r>
              <a:rPr lang="en-US" sz="3000" i="1" dirty="0" smtClean="0">
                <a:solidFill>
                  <a:srgbClr val="C00000"/>
                </a:solidFill>
              </a:rPr>
              <a:t>HelloWorld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programról</a:t>
            </a:r>
            <a:r>
              <a:rPr lang="hu-HU" sz="3000" dirty="0" smtClean="0">
                <a:solidFill>
                  <a:srgbClr val="C00000"/>
                </a:solidFill>
              </a:rPr>
              <a:t/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626669"/>
            <a:ext cx="9872871" cy="44693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u-HU" sz="2400" dirty="0">
                <a:solidFill>
                  <a:schemeClr val="accent3">
                    <a:lumMod val="50000"/>
                  </a:schemeClr>
                </a:solidFill>
              </a:rPr>
              <a:t>/*</a:t>
            </a:r>
          </a:p>
          <a:p>
            <a:pPr marL="45720" indent="0">
              <a:buNone/>
            </a:pPr>
            <a:r>
              <a:rPr lang="pl-PL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accent3">
                    <a:lumMod val="50000"/>
                  </a:schemeClr>
                </a:solidFill>
              </a:rPr>
              <a:t>* </a:t>
            </a:r>
            <a:r>
              <a:rPr lang="pl-PL" sz="2400" dirty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pl-PL" sz="2400" dirty="0" smtClean="0">
                <a:solidFill>
                  <a:schemeClr val="accent3">
                    <a:lumMod val="50000"/>
                  </a:schemeClr>
                </a:solidFill>
              </a:rPr>
              <a:t>HelloWord </a:t>
            </a:r>
            <a:r>
              <a:rPr lang="pl-PL" sz="2400" dirty="0">
                <a:solidFill>
                  <a:schemeClr val="accent3">
                    <a:lumMod val="50000"/>
                  </a:schemeClr>
                </a:solidFill>
              </a:rPr>
              <a:t>program kiírja a köszöntő szöveget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3">
                    <a:lumMod val="50000"/>
                  </a:schemeClr>
                </a:solidFill>
              </a:rPr>
              <a:t> */</a:t>
            </a:r>
            <a:endParaRPr lang="hu-HU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b="1" dirty="0" err="1" smtClean="0">
                <a:solidFill>
                  <a:schemeClr val="accent4">
                    <a:lumMod val="50000"/>
                  </a:schemeClr>
                </a:solidFill>
              </a:rPr>
              <a:t>public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b="1" dirty="0" err="1">
                <a:solidFill>
                  <a:schemeClr val="accent4">
                    <a:lumMod val="50000"/>
                  </a:schemeClr>
                </a:solidFill>
              </a:rPr>
              <a:t>class</a:t>
            </a:r>
            <a:r>
              <a:rPr lang="hu-HU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HelloWorld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{</a:t>
            </a:r>
          </a:p>
          <a:p>
            <a:pPr marL="45720" indent="0">
              <a:buNone/>
            </a:pP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public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static void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main(String[]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args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) {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r>
              <a:rPr lang="hu-HU" sz="2400" dirty="0">
                <a:solidFill>
                  <a:schemeClr val="accent3">
                    <a:lumMod val="50000"/>
                  </a:schemeClr>
                </a:solidFill>
              </a:rPr>
              <a:t>// Kiírja: "Hello World!"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System.out.println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("Hello World!");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}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}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7605" y="650240"/>
            <a:ext cx="10229516" cy="565216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Megjegyzések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hu-HU" dirty="0" smtClean="0"/>
              <a:t>	</a:t>
            </a:r>
            <a:r>
              <a:rPr lang="hu-HU" sz="2400" dirty="0">
                <a:solidFill>
                  <a:schemeClr val="accent3">
                    <a:lumMod val="50000"/>
                  </a:schemeClr>
                </a:solidFill>
              </a:rPr>
              <a:t>/* szöveg */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accent3">
                    <a:lumMod val="50000"/>
                  </a:schemeClr>
                </a:solidFill>
              </a:rPr>
              <a:t>			/** dokumentáció */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accent3">
                    <a:lumMod val="50000"/>
                  </a:schemeClr>
                </a:solidFill>
              </a:rPr>
              <a:t>			// </a:t>
            </a:r>
            <a:r>
              <a:rPr lang="hu-HU" sz="2400" dirty="0" smtClean="0">
                <a:solidFill>
                  <a:schemeClr val="accent3">
                    <a:lumMod val="50000"/>
                  </a:schemeClr>
                </a:solidFill>
              </a:rPr>
              <a:t>szöveg</a:t>
            </a:r>
          </a:p>
          <a:p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Osztálydefiníció: 	</a:t>
            </a:r>
            <a:r>
              <a:rPr lang="hu-HU" sz="2400" b="1" dirty="0" err="1">
                <a:solidFill>
                  <a:schemeClr val="accent4">
                    <a:lumMod val="50000"/>
                  </a:schemeClr>
                </a:solidFill>
              </a:rPr>
              <a:t>class</a:t>
            </a:r>
            <a:r>
              <a:rPr lang="hu-HU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name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{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		. </a:t>
            </a: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. .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	}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Osztály: 	objektumok </a:t>
            </a:r>
            <a:r>
              <a:rPr lang="hu-HU" sz="2400" b="1" dirty="0">
                <a:solidFill>
                  <a:schemeClr val="accent4">
                    <a:lumMod val="50000"/>
                  </a:schemeClr>
                </a:solidFill>
              </a:rPr>
              <a:t>absztrakt tulajdonságait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és 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viselkedési módját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		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definiálja</a:t>
            </a:r>
          </a:p>
          <a:p>
            <a:pPr marL="45720" indent="0">
              <a:buNone/>
            </a:pP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lvl="1" indent="0">
              <a:buNone/>
            </a:pPr>
            <a:r>
              <a:rPr lang="hu-HU" sz="26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600" dirty="0" smtClean="0">
                <a:solidFill>
                  <a:srgbClr val="FF0000"/>
                </a:solidFill>
              </a:rPr>
              <a:t>attribútumok = adattagok</a:t>
            </a:r>
            <a:r>
              <a:rPr lang="hu-HU" sz="26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hu-HU" sz="2600" dirty="0" smtClean="0">
                <a:solidFill>
                  <a:srgbClr val="FF0000"/>
                </a:solidFill>
              </a:rPr>
              <a:t>metódusok </a:t>
            </a:r>
            <a:r>
              <a:rPr lang="en-US" sz="2600" dirty="0" smtClean="0">
                <a:solidFill>
                  <a:srgbClr val="FF0000"/>
                </a:solidFill>
              </a:rPr>
              <a:t>= </a:t>
            </a:r>
            <a:r>
              <a:rPr lang="en-US" sz="2600" dirty="0" err="1" smtClean="0">
                <a:solidFill>
                  <a:srgbClr val="FF0000"/>
                </a:solidFill>
              </a:rPr>
              <a:t>tagf</a:t>
            </a:r>
            <a:r>
              <a:rPr lang="hu-HU" sz="2600" dirty="0" smtClean="0">
                <a:solidFill>
                  <a:srgbClr val="FF0000"/>
                </a:solidFill>
              </a:rPr>
              <a:t>ü</a:t>
            </a:r>
            <a:r>
              <a:rPr lang="en-US" sz="2600" dirty="0" err="1" smtClean="0">
                <a:solidFill>
                  <a:srgbClr val="FF0000"/>
                </a:solidFill>
              </a:rPr>
              <a:t>ggv</a:t>
            </a:r>
            <a:r>
              <a:rPr lang="hu-HU" sz="2600" dirty="0" smtClean="0">
                <a:solidFill>
                  <a:srgbClr val="FF0000"/>
                </a:solidFill>
              </a:rPr>
              <a:t>é</a:t>
            </a:r>
            <a:r>
              <a:rPr lang="en-US" sz="2600" dirty="0" err="1" smtClean="0">
                <a:solidFill>
                  <a:srgbClr val="FF0000"/>
                </a:solidFill>
              </a:rPr>
              <a:t>nyek</a:t>
            </a:r>
            <a:endParaRPr lang="hu-HU" sz="2600" dirty="0" smtClean="0">
              <a:solidFill>
                <a:srgbClr val="FF0000"/>
              </a:solidFill>
            </a:endParaRPr>
          </a:p>
          <a:p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Objektum:		az osztály egy példánya</a:t>
            </a: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Jobbra nyíl 3"/>
          <p:cNvSpPr/>
          <p:nvPr/>
        </p:nvSpPr>
        <p:spPr>
          <a:xfrm rot="8358217" flipV="1">
            <a:off x="4252042" y="4246309"/>
            <a:ext cx="937928" cy="20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 rot="8358217" flipV="1">
            <a:off x="7218788" y="4246308"/>
            <a:ext cx="937928" cy="20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4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>
                <a:solidFill>
                  <a:srgbClr val="C00000"/>
                </a:solidFill>
              </a:rPr>
              <a:t>b</a:t>
            </a:r>
            <a:r>
              <a:rPr lang="hu-HU" sz="3000" dirty="0" smtClean="0">
                <a:solidFill>
                  <a:srgbClr val="C00000"/>
                </a:solidFill>
              </a:rPr>
              <a:t>. Az objektumorientált programozásról</a:t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5649" y="1618147"/>
            <a:ext cx="9872871" cy="47548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	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elemzés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(analízis)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	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tervezés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(design)	</a:t>
            </a:r>
          </a:p>
          <a:p>
            <a:pPr marL="45720" indent="0">
              <a:buNone/>
            </a:pPr>
            <a:r>
              <a:rPr lang="hu-HU" sz="2400" b="1" dirty="0">
                <a:solidFill>
                  <a:schemeClr val="accent4">
                    <a:lumMod val="50000"/>
                  </a:schemeClr>
                </a:solidFill>
              </a:rPr>
              <a:t>Szoftverfejlesztés: 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megvalósítás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(implementálás)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	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tesztelés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karbantartás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+ modellek és segítő eszközök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CASE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(Computer 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Aided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System 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Engineering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) modellek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UML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Unfied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Modeling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Language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) modellezési nyelv</a:t>
            </a:r>
          </a:p>
          <a:p>
            <a:pPr marL="45720" indent="0">
              <a:buNone/>
            </a:pPr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Jobbra nyíl 3"/>
          <p:cNvSpPr/>
          <p:nvPr/>
        </p:nvSpPr>
        <p:spPr>
          <a:xfrm>
            <a:off x="3808627" y="3337981"/>
            <a:ext cx="1020279" cy="125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 rot="20345299">
            <a:off x="3790919" y="3078991"/>
            <a:ext cx="1049047" cy="94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 rot="19235338">
            <a:off x="3698847" y="2743490"/>
            <a:ext cx="1169093" cy="93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 rot="1158424">
            <a:off x="3796580" y="3642247"/>
            <a:ext cx="1049047" cy="94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 rot="2243693">
            <a:off x="3716979" y="3948668"/>
            <a:ext cx="1169093" cy="93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75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és objektumok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767840"/>
            <a:ext cx="9872871" cy="4328160"/>
          </a:xfrm>
        </p:spPr>
        <p:txBody>
          <a:bodyPr>
            <a:normAutofit fontScale="85000" lnSpcReduction="20000"/>
          </a:bodyPr>
          <a:lstStyle/>
          <a:p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Absztrakt adattípusok (</a:t>
            </a:r>
            <a:r>
              <a:rPr lang="hu-HU" sz="2800" dirty="0" err="1">
                <a:solidFill>
                  <a:schemeClr val="accent4">
                    <a:lumMod val="50000"/>
                  </a:schemeClr>
                </a:solidFill>
              </a:rPr>
              <a:t>Abstract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accent4">
                    <a:lumMod val="50000"/>
                  </a:schemeClr>
                </a:solidFill>
              </a:rPr>
              <a:t>data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err="1">
                <a:solidFill>
                  <a:schemeClr val="accent4">
                    <a:lumMod val="50000"/>
                  </a:schemeClr>
                </a:solidFill>
              </a:rPr>
              <a:t>Types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hu-HU" sz="2800" dirty="0">
                <a:solidFill>
                  <a:srgbClr val="FF0000"/>
                </a:solidFill>
              </a:rPr>
              <a:t>ADT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) </a:t>
            </a: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hu-HU" dirty="0" smtClean="0"/>
              <a:t>	– </a:t>
            </a:r>
            <a:r>
              <a:rPr lang="hu-HU" sz="2400" b="1" dirty="0" smtClean="0"/>
              <a:t>adatok</a:t>
            </a:r>
            <a:r>
              <a:rPr lang="hu-HU" sz="2400" dirty="0" smtClean="0"/>
              <a:t> és az ezekkel az adatokkal végrehajtható </a:t>
            </a:r>
            <a:r>
              <a:rPr lang="hu-HU" sz="2400" b="1" dirty="0" smtClean="0"/>
              <a:t>műveletek</a:t>
            </a:r>
            <a:r>
              <a:rPr lang="hu-HU" sz="2400" dirty="0" smtClean="0"/>
              <a:t> halmazának implementációtól független specifikációja</a:t>
            </a:r>
          </a:p>
          <a:p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Hozzáférés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módosítók: </a:t>
            </a:r>
          </a:p>
          <a:p>
            <a:pPr marL="45720" indent="0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hu-HU" sz="2400" dirty="0"/>
              <a:t>az </a:t>
            </a:r>
            <a:r>
              <a:rPr lang="hu-HU" sz="2400" b="1" dirty="0" smtClean="0"/>
              <a:t>adatrejtés</a:t>
            </a:r>
            <a:r>
              <a:rPr lang="hu-HU" sz="2400" dirty="0" smtClean="0"/>
              <a:t> </a:t>
            </a:r>
            <a:r>
              <a:rPr lang="hu-HU" sz="2400" dirty="0"/>
              <a:t>megvalósítása céljából</a:t>
            </a:r>
          </a:p>
          <a:p>
            <a:pPr marL="45720" indent="0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- </a:t>
            </a:r>
            <a:r>
              <a:rPr lang="hu-HU" sz="2800" i="1" dirty="0" err="1" smtClean="0">
                <a:solidFill>
                  <a:srgbClr val="FF0000"/>
                </a:solidFill>
              </a:rPr>
              <a:t>public</a:t>
            </a:r>
            <a:r>
              <a:rPr lang="hu-HU" sz="2800" i="1" dirty="0" smtClean="0">
                <a:solidFill>
                  <a:srgbClr val="FF0000"/>
                </a:solidFill>
              </a:rPr>
              <a:t> </a:t>
            </a:r>
            <a:r>
              <a:rPr lang="hu-HU" sz="2800" dirty="0" smtClean="0">
                <a:solidFill>
                  <a:srgbClr val="FF0000"/>
                </a:solidFill>
              </a:rPr>
              <a:t>(+)</a:t>
            </a:r>
          </a:p>
          <a:p>
            <a:pPr marL="45720" indent="0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- </a:t>
            </a:r>
            <a:r>
              <a:rPr lang="hu-HU" sz="2800" i="1" dirty="0" err="1" smtClean="0">
                <a:solidFill>
                  <a:srgbClr val="FF0000"/>
                </a:solidFill>
              </a:rPr>
              <a:t>protected</a:t>
            </a:r>
            <a:r>
              <a:rPr lang="hu-HU" sz="2800" i="1" dirty="0" smtClean="0">
                <a:solidFill>
                  <a:srgbClr val="FF0000"/>
                </a:solidFill>
              </a:rPr>
              <a:t> </a:t>
            </a:r>
            <a:r>
              <a:rPr lang="hu-HU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#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i="1" dirty="0" smtClean="0">
              <a:solidFill>
                <a:srgbClr val="FF0000"/>
              </a:solidFill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- </a:t>
            </a:r>
            <a:r>
              <a:rPr lang="hu-HU" sz="2800" i="1" dirty="0" err="1" smtClean="0">
                <a:solidFill>
                  <a:srgbClr val="FF0000"/>
                </a:solidFill>
              </a:rPr>
              <a:t>private</a:t>
            </a:r>
            <a:r>
              <a:rPr lang="hu-HU" sz="2800" i="1" dirty="0" smtClean="0">
                <a:solidFill>
                  <a:srgbClr val="FF0000"/>
                </a:solidFill>
              </a:rPr>
              <a:t> </a:t>
            </a:r>
            <a:r>
              <a:rPr lang="hu-HU" sz="2800" dirty="0" smtClean="0">
                <a:solidFill>
                  <a:srgbClr val="FF0000"/>
                </a:solidFill>
              </a:rPr>
              <a:t>(-)</a:t>
            </a:r>
            <a:endParaRPr lang="hu-HU" sz="2800" i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- csomag szintű (</a:t>
            </a:r>
            <a:r>
              <a:rPr lang="hu-HU" sz="2800" i="1" dirty="0" err="1">
                <a:solidFill>
                  <a:srgbClr val="FF0000"/>
                </a:solidFill>
              </a:rPr>
              <a:t>package</a:t>
            </a:r>
            <a:r>
              <a:rPr lang="hu-HU" sz="2800" i="1" dirty="0">
                <a:solidFill>
                  <a:srgbClr val="FF0000"/>
                </a:solidFill>
              </a:rPr>
              <a:t> </a:t>
            </a:r>
            <a:r>
              <a:rPr lang="hu-HU" sz="2800" i="1" dirty="0" err="1">
                <a:solidFill>
                  <a:srgbClr val="FF0000"/>
                </a:solidFill>
              </a:rPr>
              <a:t>private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) vagy barát (</a:t>
            </a:r>
            <a:r>
              <a:rPr lang="hu-HU" sz="2800" i="1" dirty="0" err="1">
                <a:solidFill>
                  <a:srgbClr val="FF0000"/>
                </a:solidFill>
              </a:rPr>
              <a:t>friend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~</a:t>
            </a:r>
            <a:r>
              <a:rPr lang="hu-HU" sz="2800" dirty="0" smtClean="0">
                <a:solidFill>
                  <a:srgbClr val="FF0000"/>
                </a:solidFill>
              </a:rPr>
              <a:t>)</a:t>
            </a: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hu-HU" dirty="0" smtClean="0"/>
              <a:t>é</a:t>
            </a:r>
            <a:r>
              <a:rPr lang="en-US" dirty="0" err="1" smtClean="0"/>
              <a:t>lda</a:t>
            </a:r>
            <a:r>
              <a:rPr lang="hu-HU" dirty="0" smtClean="0"/>
              <a:t>: a </a:t>
            </a:r>
            <a:r>
              <a:rPr lang="hu-HU" dirty="0" err="1" smtClean="0"/>
              <a:t>Person</a:t>
            </a:r>
            <a:r>
              <a:rPr lang="hu-HU" dirty="0" smtClean="0"/>
              <a:t> osztály UML diagramja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977736"/>
              </p:ext>
            </p:extLst>
          </p:nvPr>
        </p:nvGraphicFramePr>
        <p:xfrm>
          <a:off x="1547262" y="2201778"/>
          <a:ext cx="5354052" cy="28370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54052">
                  <a:extLst>
                    <a:ext uri="{9D8B030D-6E8A-4147-A177-3AD203B41FA5}">
                      <a16:colId xmlns:a16="http://schemas.microsoft.com/office/drawing/2014/main" val="1220964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err="1" smtClean="0"/>
                        <a:t>Person</a:t>
                      </a:r>
                      <a:endParaRPr lang="hu-HU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475748"/>
                  </a:ext>
                </a:extLst>
              </a:tr>
              <a:tr h="947287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+ </a:t>
                      </a:r>
                      <a:r>
                        <a:rPr lang="hu-HU" sz="2800" dirty="0" err="1" smtClean="0"/>
                        <a:t>name</a:t>
                      </a:r>
                      <a:r>
                        <a:rPr lang="hu-HU" sz="2800" dirty="0" smtClean="0"/>
                        <a:t>: </a:t>
                      </a:r>
                      <a:r>
                        <a:rPr lang="hu-HU" sz="2800" dirty="0" err="1" smtClean="0"/>
                        <a:t>String</a:t>
                      </a:r>
                      <a:endParaRPr lang="hu-HU" sz="2800" dirty="0" smtClean="0"/>
                    </a:p>
                    <a:p>
                      <a:r>
                        <a:rPr lang="hu-HU" sz="2800" dirty="0" smtClean="0"/>
                        <a:t>+ </a:t>
                      </a:r>
                      <a:r>
                        <a:rPr lang="hu-HU" sz="2800" dirty="0" err="1" smtClean="0"/>
                        <a:t>age</a:t>
                      </a:r>
                      <a:r>
                        <a:rPr lang="hu-HU" sz="2800" dirty="0" smtClean="0"/>
                        <a:t>: int</a:t>
                      </a:r>
                      <a:endParaRPr lang="hu-H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6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+ </a:t>
                      </a:r>
                      <a:r>
                        <a:rPr lang="hu-HU" sz="2800" dirty="0" err="1" smtClean="0"/>
                        <a:t>Person</a:t>
                      </a:r>
                      <a:r>
                        <a:rPr lang="en-GB" sz="2800" dirty="0" smtClean="0"/>
                        <a:t> </a:t>
                      </a:r>
                      <a:r>
                        <a:rPr lang="en-US" sz="2800" dirty="0" smtClean="0"/>
                        <a:t>(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n : String, a : </a:t>
                      </a:r>
                      <a:r>
                        <a:rPr lang="en-US" sz="2800" baseline="0" dirty="0" err="1" smtClean="0"/>
                        <a:t>int</a:t>
                      </a:r>
                      <a:r>
                        <a:rPr lang="en-US" sz="2800" baseline="0" dirty="0" smtClean="0"/>
                        <a:t> )</a:t>
                      </a:r>
                    </a:p>
                    <a:p>
                      <a:r>
                        <a:rPr lang="en-US" sz="2800" baseline="0" dirty="0" smtClean="0"/>
                        <a:t>+ learn (): void</a:t>
                      </a:r>
                    </a:p>
                    <a:p>
                      <a:r>
                        <a:rPr lang="en-US" sz="2800" baseline="0" dirty="0" smtClean="0"/>
                        <a:t>+ talk (): void</a:t>
                      </a:r>
                      <a:endParaRPr lang="hu-H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25370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752079" y="2850860"/>
            <a:ext cx="3494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600" dirty="0" err="1" smtClean="0">
                <a:solidFill>
                  <a:srgbClr val="FF0000"/>
                </a:solidFill>
              </a:rPr>
              <a:t>attr</a:t>
            </a:r>
            <a:r>
              <a:rPr lang="hu-HU" sz="2600" dirty="0" err="1" smtClean="0">
                <a:solidFill>
                  <a:srgbClr val="FF0000"/>
                </a:solidFill>
              </a:rPr>
              <a:t>ibútumok</a:t>
            </a:r>
            <a:endParaRPr lang="hu-HU" sz="2600" dirty="0" smtClean="0">
              <a:solidFill>
                <a:srgbClr val="FF0000"/>
              </a:solidFill>
            </a:endParaRPr>
          </a:p>
          <a:p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8689206" y="3702696"/>
            <a:ext cx="23293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solidFill>
                  <a:srgbClr val="FF0000"/>
                </a:solidFill>
              </a:rPr>
              <a:t>konstruktor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8689206" y="4360244"/>
            <a:ext cx="22330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solidFill>
                  <a:srgbClr val="FF0000"/>
                </a:solidFill>
              </a:rPr>
              <a:t>metódusok</a:t>
            </a:r>
          </a:p>
        </p:txBody>
      </p:sp>
      <p:sp>
        <p:nvSpPr>
          <p:cNvPr id="9" name="Balra nyíl 8"/>
          <p:cNvSpPr/>
          <p:nvPr/>
        </p:nvSpPr>
        <p:spPr>
          <a:xfrm>
            <a:off x="5069840" y="3048000"/>
            <a:ext cx="3322320" cy="1828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Balra nyíl 9"/>
          <p:cNvSpPr/>
          <p:nvPr/>
        </p:nvSpPr>
        <p:spPr>
          <a:xfrm>
            <a:off x="6128886" y="3856119"/>
            <a:ext cx="2263274" cy="1855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Balra nyíl 10"/>
          <p:cNvSpPr/>
          <p:nvPr/>
        </p:nvSpPr>
        <p:spPr>
          <a:xfrm>
            <a:off x="3982720" y="4505201"/>
            <a:ext cx="4409440" cy="1927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7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9875520" cy="1356360"/>
          </a:xfrm>
        </p:spPr>
        <p:txBody>
          <a:bodyPr/>
          <a:lstStyle/>
          <a:p>
            <a:r>
              <a:rPr lang="hu-HU" dirty="0" smtClean="0"/>
              <a:t>A példa implementálása Java-</a:t>
            </a:r>
            <a:r>
              <a:rPr lang="hu-HU" dirty="0" err="1" smtClean="0"/>
              <a:t>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6780" y="1625600"/>
            <a:ext cx="5267960" cy="47548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en-US" sz="1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hu-HU" sz="1900" b="1" dirty="0" err="1" smtClean="0">
                <a:solidFill>
                  <a:schemeClr val="accent4">
                    <a:lumMod val="50000"/>
                  </a:schemeClr>
                </a:solidFill>
              </a:rPr>
              <a:t>public</a:t>
            </a:r>
            <a:r>
              <a:rPr lang="hu-HU" sz="19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1900" b="1" dirty="0" err="1">
                <a:solidFill>
                  <a:schemeClr val="accent4">
                    <a:lumMod val="50000"/>
                  </a:schemeClr>
                </a:solidFill>
              </a:rPr>
              <a:t>class</a:t>
            </a:r>
            <a:r>
              <a:rPr lang="hu-HU" sz="19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1900" dirty="0" err="1" smtClean="0">
                <a:solidFill>
                  <a:schemeClr val="accent4">
                    <a:lumMod val="50000"/>
                  </a:schemeClr>
                </a:solidFill>
              </a:rPr>
              <a:t>Person</a:t>
            </a:r>
            <a:r>
              <a:rPr lang="hu-HU" sz="1900" dirty="0" smtClean="0">
                <a:solidFill>
                  <a:schemeClr val="accent4">
                    <a:lumMod val="50000"/>
                  </a:schemeClr>
                </a:solidFill>
              </a:rPr>
              <a:t> {</a:t>
            </a:r>
          </a:p>
          <a:p>
            <a:pPr marL="45720" indent="0">
              <a:buNone/>
            </a:pPr>
            <a:r>
              <a:rPr lang="hu-HU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dirty="0">
                <a:solidFill>
                  <a:schemeClr val="accent3">
                    <a:lumMod val="50000"/>
                  </a:schemeClr>
                </a:solidFill>
              </a:rPr>
              <a:t>// </a:t>
            </a:r>
            <a:r>
              <a:rPr lang="en-US" sz="1900" dirty="0" err="1">
                <a:solidFill>
                  <a:schemeClr val="accent3">
                    <a:lumMod val="50000"/>
                  </a:schemeClr>
                </a:solidFill>
              </a:rPr>
              <a:t>az</a:t>
            </a:r>
            <a:r>
              <a:rPr lang="en-US" sz="19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accent3">
                    <a:lumMod val="50000"/>
                  </a:schemeClr>
                </a:solidFill>
              </a:rPr>
              <a:t>attrib</a:t>
            </a:r>
            <a:r>
              <a:rPr lang="hu-HU" sz="1900" dirty="0" err="1">
                <a:solidFill>
                  <a:schemeClr val="accent3">
                    <a:lumMod val="50000"/>
                  </a:schemeClr>
                </a:solidFill>
              </a:rPr>
              <a:t>útumok</a:t>
            </a:r>
            <a:endParaRPr lang="hu-HU" sz="19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hu-HU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1900" b="1" dirty="0" err="1">
                <a:solidFill>
                  <a:schemeClr val="accent4">
                    <a:lumMod val="50000"/>
                  </a:schemeClr>
                </a:solidFill>
              </a:rPr>
              <a:t>public</a:t>
            </a:r>
            <a:r>
              <a:rPr lang="hu-HU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1900" dirty="0" err="1" smtClean="0">
                <a:solidFill>
                  <a:schemeClr val="accent4">
                    <a:lumMod val="50000"/>
                  </a:schemeClr>
                </a:solidFill>
              </a:rPr>
              <a:t>String</a:t>
            </a:r>
            <a:r>
              <a:rPr lang="hu-HU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1900" b="1" dirty="0" err="1">
                <a:solidFill>
                  <a:schemeClr val="accent4">
                    <a:lumMod val="50000"/>
                  </a:schemeClr>
                </a:solidFill>
              </a:rPr>
              <a:t>name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 marL="45720" indent="0">
              <a:buNone/>
            </a:pPr>
            <a:r>
              <a:rPr lang="en-US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public </a:t>
            </a:r>
            <a:r>
              <a:rPr lang="en-US" sz="19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age;</a:t>
            </a:r>
          </a:p>
          <a:p>
            <a:pPr marL="45720" indent="0">
              <a:buNone/>
            </a:pPr>
            <a:r>
              <a:rPr lang="en-US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dirty="0">
                <a:solidFill>
                  <a:schemeClr val="accent3">
                    <a:lumMod val="50000"/>
                  </a:schemeClr>
                </a:solidFill>
              </a:rPr>
              <a:t>// a </a:t>
            </a:r>
            <a:r>
              <a:rPr lang="en-US" sz="1900" dirty="0" err="1">
                <a:solidFill>
                  <a:schemeClr val="accent3">
                    <a:lumMod val="50000"/>
                  </a:schemeClr>
                </a:solidFill>
              </a:rPr>
              <a:t>konstruktor</a:t>
            </a:r>
            <a:endParaRPr lang="hu-HU" sz="19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hu-HU" sz="1900" b="1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public Person</a:t>
            </a:r>
            <a:r>
              <a:rPr lang="hu-HU" sz="19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( String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) {</a:t>
            </a:r>
            <a:endParaRPr lang="en-US" sz="19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name = n;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age = a;</a:t>
            </a:r>
            <a:r>
              <a:rPr lang="hu-HU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hu-HU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1900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1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US" sz="19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1900" dirty="0">
                <a:solidFill>
                  <a:schemeClr val="accent3">
                    <a:lumMod val="50000"/>
                  </a:schemeClr>
                </a:solidFill>
              </a:rPr>
              <a:t>// a met</a:t>
            </a:r>
            <a:r>
              <a:rPr lang="hu-HU" sz="1900" dirty="0" err="1">
                <a:solidFill>
                  <a:schemeClr val="accent3">
                    <a:lumMod val="50000"/>
                  </a:schemeClr>
                </a:solidFill>
              </a:rPr>
              <a:t>ódusok</a:t>
            </a:r>
            <a:endParaRPr lang="hu-HU" sz="19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hu-HU" sz="1900" dirty="0" smtClean="0"/>
              <a:t>	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</a:rPr>
              <a:t>public </a:t>
            </a:r>
            <a:r>
              <a:rPr lang="hu-HU" sz="1900" b="1" dirty="0" err="1" smtClean="0">
                <a:solidFill>
                  <a:schemeClr val="accent4">
                    <a:lumMod val="50000"/>
                  </a:schemeClr>
                </a:solidFill>
              </a:rPr>
              <a:t>void</a:t>
            </a:r>
            <a:r>
              <a:rPr lang="hu-HU" sz="19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sz="1900" b="1" dirty="0" err="1" smtClean="0">
                <a:solidFill>
                  <a:schemeClr val="accent4">
                    <a:lumMod val="50000"/>
                  </a:schemeClr>
                </a:solidFill>
              </a:rPr>
              <a:t>talk</a:t>
            </a:r>
            <a:r>
              <a:rPr lang="hu-HU" sz="19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( ) {</a:t>
            </a:r>
            <a:r>
              <a:rPr lang="hu-HU" sz="1900" b="1" dirty="0" smtClean="0">
                <a:solidFill>
                  <a:schemeClr val="accent4">
                    <a:lumMod val="50000"/>
                  </a:schemeClr>
                </a:solidFill>
              </a:rPr>
              <a:t> . . .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</a:rPr>
              <a:t>	public </a:t>
            </a:r>
            <a:r>
              <a:rPr lang="hu-HU" sz="1900" b="1" dirty="0" err="1">
                <a:solidFill>
                  <a:schemeClr val="accent4">
                    <a:lumMod val="50000"/>
                  </a:schemeClr>
                </a:solidFill>
              </a:rPr>
              <a:t>void</a:t>
            </a:r>
            <a:r>
              <a:rPr lang="hu-HU" sz="19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learn</a:t>
            </a:r>
            <a:r>
              <a:rPr lang="hu-HU" sz="19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( ) </a:t>
            </a: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</a:rPr>
              <a:t>{</a:t>
            </a:r>
            <a:r>
              <a:rPr lang="hu-HU" sz="1900" b="1" dirty="0">
                <a:solidFill>
                  <a:schemeClr val="accent4">
                    <a:lumMod val="50000"/>
                  </a:schemeClr>
                </a:solidFill>
              </a:rPr>
              <a:t> . . . </a:t>
            </a: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1900" b="1" dirty="0">
                <a:solidFill>
                  <a:schemeClr val="accent4">
                    <a:lumMod val="50000"/>
                  </a:schemeClr>
                </a:solidFill>
              </a:rPr>
              <a:t>}</a:t>
            </a:r>
          </a:p>
          <a:p>
            <a:pPr marL="0" indent="0">
              <a:lnSpc>
                <a:spcPct val="114000"/>
              </a:lnSpc>
              <a:buNone/>
            </a:pP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301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Objektumok</a:t>
            </a:r>
            <a:r>
              <a:rPr lang="en-US" dirty="0" smtClean="0"/>
              <a:t> UML </a:t>
            </a:r>
            <a:r>
              <a:rPr lang="en-US" dirty="0" err="1" smtClean="0"/>
              <a:t>diagramja</a:t>
            </a:r>
            <a:r>
              <a:rPr lang="en-US" dirty="0" smtClean="0"/>
              <a:t> </a:t>
            </a:r>
            <a:r>
              <a:rPr lang="hu-HU" dirty="0" smtClean="0"/>
              <a:t>és a </a:t>
            </a:r>
            <a:r>
              <a:rPr lang="hu-HU" dirty="0" err="1" smtClean="0"/>
              <a:t>példányosítás</a:t>
            </a:r>
            <a:r>
              <a:rPr lang="hu-HU" dirty="0" smtClean="0"/>
              <a:t> megvalósítása Java-</a:t>
            </a:r>
            <a:r>
              <a:rPr lang="hu-HU" dirty="0" err="1" smtClean="0"/>
              <a:t>ban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667924"/>
              </p:ext>
            </p:extLst>
          </p:nvPr>
        </p:nvGraphicFramePr>
        <p:xfrm>
          <a:off x="1143000" y="2354580"/>
          <a:ext cx="39268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6840">
                  <a:extLst>
                    <a:ext uri="{9D8B030D-6E8A-4147-A177-3AD203B41FA5}">
                      <a16:colId xmlns:a16="http://schemas.microsoft.com/office/drawing/2014/main" val="182019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p1: Person</a:t>
                      </a:r>
                      <a:endParaRPr lang="hu-H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92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 =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Jancsi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= 18</a:t>
                      </a:r>
                      <a:endParaRPr lang="hu-H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979583"/>
                  </a:ext>
                </a:extLst>
              </a:tr>
            </a:tbl>
          </a:graphicData>
        </a:graphic>
      </p:graphicFrame>
      <p:graphicFrame>
        <p:nvGraphicFramePr>
          <p:cNvPr id="6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164995"/>
              </p:ext>
            </p:extLst>
          </p:nvPr>
        </p:nvGraphicFramePr>
        <p:xfrm>
          <a:off x="6517640" y="2354580"/>
          <a:ext cx="392684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6840">
                  <a:extLst>
                    <a:ext uri="{9D8B030D-6E8A-4147-A177-3AD203B41FA5}">
                      <a16:colId xmlns:a16="http://schemas.microsoft.com/office/drawing/2014/main" val="182019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p2: Person</a:t>
                      </a:r>
                      <a:endParaRPr lang="hu-H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692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 =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Juliska</a:t>
                      </a:r>
                      <a:endParaRPr lang="hu-HU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= 16</a:t>
                      </a:r>
                      <a:endParaRPr lang="hu-H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979583"/>
                  </a:ext>
                </a:extLst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3266440" y="4206240"/>
            <a:ext cx="650240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Person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p1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= new Person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 “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Jancsi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”, 18);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Person</a:t>
            </a:r>
            <a:r>
              <a:rPr lang="hu-HU" sz="2400" b="1" dirty="0" smtClean="0">
                <a:solidFill>
                  <a:schemeClr val="accent4">
                    <a:lumMod val="50000"/>
                  </a:schemeClr>
                </a:solidFill>
              </a:rPr>
              <a:t> p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2 = new Person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( “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Juliska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”, 16);</a:t>
            </a:r>
          </a:p>
          <a:p>
            <a:pPr>
              <a:lnSpc>
                <a:spcPct val="150000"/>
              </a:lnSpc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620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Kék–zöld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Alap</Template>
  <TotalTime>258</TotalTime>
  <Words>308</Words>
  <Application>Microsoft Office PowerPoint</Application>
  <PresentationFormat>Widescreen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Bázis</vt:lpstr>
      <vt:lpstr>A Java programozási nyelvRől</vt:lpstr>
      <vt:lpstr>2. A Java programozási nyelv alapjai</vt:lpstr>
      <vt:lpstr>a. Még egyszer a HelloWorld programról </vt:lpstr>
      <vt:lpstr>PowerPoint Presentation</vt:lpstr>
      <vt:lpstr>b. Az objektumorientált programozásról </vt:lpstr>
      <vt:lpstr>Osztályok és objektumok</vt:lpstr>
      <vt:lpstr>Példa: a Person osztály UML diagramja</vt:lpstr>
      <vt:lpstr>A példa implementálása Java-ban</vt:lpstr>
      <vt:lpstr>Objektumok UML diagramja és a példányosítás megvalósítása Java-ban</vt:lpstr>
      <vt:lpstr>c. Változók, operátorok, kifejezések </vt:lpstr>
      <vt:lpstr>Adattípusok</vt:lpstr>
      <vt:lpstr>Változó nevek</vt:lpstr>
      <vt:lpstr>Érvényességi tartomány</vt:lpstr>
      <vt:lpstr>Operátorok, kifejezések</vt:lpstr>
      <vt:lpstr>d. Utasítások </vt:lpstr>
      <vt:lpstr>Felhasznált irodalom: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Java programozási nyelv alapjai</dc:title>
  <dc:creator>Kati</dc:creator>
  <cp:lastModifiedBy>admin</cp:lastModifiedBy>
  <cp:revision>37</cp:revision>
  <dcterms:created xsi:type="dcterms:W3CDTF">2019-04-02T16:22:34Z</dcterms:created>
  <dcterms:modified xsi:type="dcterms:W3CDTF">2019-04-04T17:34:05Z</dcterms:modified>
</cp:coreProperties>
</file>